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1D8E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6433" autoAdjust="0"/>
  </p:normalViewPr>
  <p:slideViewPr>
    <p:cSldViewPr snapToGrid="0">
      <p:cViewPr varScale="1">
        <p:scale>
          <a:sx n="69" d="100"/>
          <a:sy n="69" d="100"/>
        </p:scale>
        <p:origin x="131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3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20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31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91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4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04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88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26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39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73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48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218-1BD9-44B7-AD25-60C2204205A7}" type="datetimeFigureOut">
              <a:rPr lang="ru-RU" smtClean="0"/>
              <a:t>12.11.2021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17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479633" y="996663"/>
            <a:ext cx="18473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ru-RU" sz="6000" dirty="0">
              <a:ln w="6350">
                <a:noFill/>
              </a:ln>
              <a:solidFill>
                <a:srgbClr val="1D8E9D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Picture 2" descr="КОРРЕКЦИОННОЕ И ИНКЛЮЗИВНОЕ ОБРАЗОВАНИЕ — Детский сад №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85728"/>
            <a:ext cx="8622753" cy="3222582"/>
          </a:xfrm>
          <a:prstGeom prst="rect">
            <a:avLst/>
          </a:prstGeom>
          <a:solidFill>
            <a:srgbClr val="7FD13B"/>
          </a:solidFill>
          <a:ln w="55000" cap="flat" cmpd="thickThin" algn="ctr">
            <a:solidFill>
              <a:srgbClr val="C00000"/>
            </a:solidFill>
            <a:prstDash val="solid"/>
          </a:ln>
          <a:effectLst/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228554" y="3641183"/>
            <a:ext cx="8715436" cy="2925872"/>
          </a:xfrm>
          <a:prstGeom prst="rect">
            <a:avLst/>
          </a:prstGeom>
          <a:solidFill>
            <a:srgbClr val="FF7C80"/>
          </a:solidFill>
          <a:ln w="6350" cap="flat" cmpd="sng" algn="ctr">
            <a:solidFill>
              <a:srgbClr val="C00000"/>
            </a:solidFill>
            <a:prstDash val="solid"/>
            <a:miter lim="800000"/>
          </a:ln>
          <a:effectLst>
            <a:outerShdw blurRad="50800" dist="38100" dir="5400000" rotWithShape="0">
              <a:srgbClr val="000000">
                <a:alpha val="35000"/>
              </a:srgbClr>
            </a:outerShdw>
          </a:effectLst>
        </p:spPr>
        <p:txBody>
          <a:bodyPr vert="horz" lIns="45720" rIns="45720">
            <a:normAutofit fontScale="25000" lnSpcReduction="20000"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ПАМЯТКА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для семей, имеющих детей с ограниченными возможностями здоровья и детей-инвалидов раннего и дошкольного возраста, по вопросам получения услуг дошкольного образования	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УВАЖАЕМЫЕ РОДИТЕЛИ!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 НАШЕМ ДОШКОЛЬНОМ УЧРЕЖДЕНИИ ФУНКЦИОНИРУЕТ СОЦИАЛЬНАЯ ПОДДЕРЖКА ДЛЯ ДЕТЕЙ-ИНВАЛИДОВ И ДЕТЕЙ С ОГРАНИЧЕННЫМИ ВОЗМОЖНОСТЯМИ ЗДОРОВЬЯ.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ПРИГЛАШАЕМ ВАС И ВАШЕГО РЕБЕНКА ПОСЕТИТЬ НАШ ДЕТСКИЙ САД, С ДЕЯТЕЛЬНОСТЬЮ КОТОРОГО МОЖНО ОЗНАКОМИТЬСЯ В СЕТИ 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«ИНТЕРНЕТ</a:t>
            </a:r>
            <a:r>
              <a:rPr kumimoji="0" lang="ru-RU" sz="6400" b="1" i="0" u="sng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»:</a:t>
            </a:r>
            <a:r>
              <a:rPr kumimoji="0" lang="en-US" sz="6400" b="1" i="0" u="sng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lastochka.do95.ru</a:t>
            </a:r>
            <a:endParaRPr kumimoji="0" lang="ru-RU" sz="6400" b="1" i="0" u="sng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64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6400" b="0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666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58"/>
    </mc:Choice>
    <mc:Fallback xmlns="">
      <p:transition spd="slow" advTm="8258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8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6858000"/>
          </a:xfrm>
          <a:prstGeom prst="rect">
            <a:avLst/>
          </a:prstGeom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214281" y="307752"/>
            <a:ext cx="8715436" cy="6242495"/>
          </a:xfrm>
          <a:prstGeom prst="rect">
            <a:avLst/>
          </a:prstGeom>
          <a:solidFill>
            <a:srgbClr val="FF7C80"/>
          </a:solidFill>
          <a:ln w="9525" cap="flat" cmpd="sng" algn="ctr">
            <a:solidFill>
              <a:srgbClr val="C00000"/>
            </a:solidFill>
            <a:prstDash val="solid"/>
          </a:ln>
          <a:effectLst>
            <a:outerShdw blurRad="50800" dist="38100" dir="5400000" rotWithShape="0">
              <a:srgbClr val="000000">
                <a:alpha val="35000"/>
              </a:srgbClr>
            </a:outerShdw>
          </a:effectLst>
        </p:spPr>
        <p:txBody>
          <a:bodyPr vert="horz" lIns="45720" rIns="45720">
            <a:normAutofit fontScale="70000" lnSpcReduction="20000"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E5B6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</a:t>
            </a: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Наши педагоги оказывают консультативную и методическую помощь семьям, воспитывающим детей дошкольного возраста с ограниченными возможностями здоровья и детей-инвалидов, по вопросам воспитания, обучения и развития детей.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В соответствии с Федеральным законом от 24.11.1995г. №181-ФЗ ст. 19 «О социальной защите инвалидов в РФ» обеспечивается получение детьми-инвалидами общедоступного и бесплатного дошкольного образования.	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Федеральный закон от 29.12.2012 №273-ФЗ «Об образовании в Российской Федерации» предусматривает для детей-инвалидов следующие льготы: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освобождение от родительской платы за присмотр и уход за детьми-инвалидами, за детьми с туберкулезной интоксикацией, обучающимися в государственных и муниципальных образовательных организациях, реализующих образовательную программу дошкольного образования (статья 65 Федерального закона).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Для полноценного развития дети с частичной или полной недееспособностью нуждаются в дополнительной опеке и льготах, чтобы получить полноценное развитие. Государство старается оказывать посильную помощь и предоставляет следующие образовательные льготы: 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родители, воспитывающие иждивенца со статусом инвалида, освобождаются от оплаты дошкольного образовательного учреждения;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дети-инвалиды обеспечиваются местами в образовательных организациях любого уровня и медицинских учреждениях вне очереди;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дети с ограниченными возможностями здоровья и дети-инвалиды  дошкольного возраста обеспечиваются необходимыми условиями для передвижения и осуществления любой деятельности. </a:t>
            </a: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535"/>
    </mc:Choice>
    <mc:Fallback xmlns="">
      <p:transition spd="slow" advTm="8535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6858000"/>
          </a:xfrm>
          <a:prstGeom prst="rect">
            <a:avLst/>
          </a:prstGeom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298580" y="392885"/>
            <a:ext cx="8472196" cy="6072230"/>
          </a:xfrm>
          <a:prstGeom prst="rect">
            <a:avLst/>
          </a:prstGeom>
          <a:solidFill>
            <a:srgbClr val="FF7C80"/>
          </a:solidFill>
          <a:ln w="9525" cap="flat" cmpd="sng" algn="ctr">
            <a:solidFill>
              <a:srgbClr val="FF0000"/>
            </a:solidFill>
            <a:prstDash val="solid"/>
          </a:ln>
          <a:effectLst>
            <a:outerShdw blurRad="50800" dist="38100" dir="5400000" rotWithShape="0">
              <a:srgbClr val="000000">
                <a:alpha val="35000"/>
              </a:srgbClr>
            </a:outerShdw>
          </a:effectLst>
        </p:spPr>
        <p:txBody>
          <a:bodyPr vert="horz" lIns="45720" rIns="45720">
            <a:normAutofit fontScale="25000" lnSpcReduction="20000"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29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НАШИ УСЛУГИ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1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Для детей с ОВЗ и детей-инвалидов</a:t>
            </a: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Развитие ребенка средствами игровых методик: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— речевые игры;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— игры на развитие коммуникативных навыков;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— игры на координацию;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— игровые занятия на развитие мотивации к школе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— игровые занятия на развитие внимания.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Консультации педагога-психолога.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Консультации медсестры.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Консультации воспитателя.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Консультации музыкального руководителя.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Консультации инструктора по физической культуре.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1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Для родителей:</a:t>
            </a:r>
            <a:endParaRPr kumimoji="0" lang="ru-RU" sz="6400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консультации специалистов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семинары, тренинги для родителей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совместные занятия с детьми.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НАШИ ПРЕИМУЩЕСТВА: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— индивидуальный подход к каждому ребенку;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— высококвалифицированные сотрудники;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— работа с родителями и детьми;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— подготовка к школе;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— адаптация и социализация ребенка.</a:t>
            </a: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7206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68"/>
    </mc:Choice>
    <mc:Fallback xmlns="">
      <p:transition spd="slow" advTm="8468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6858000"/>
          </a:xfrm>
          <a:prstGeom prst="rect">
            <a:avLst/>
          </a:prstGeom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298580" y="373223"/>
            <a:ext cx="8602824" cy="6046237"/>
          </a:xfrm>
          <a:prstGeom prst="rect">
            <a:avLst/>
          </a:prstGeom>
          <a:solidFill>
            <a:srgbClr val="FF7C80"/>
          </a:solidFill>
          <a:ln w="9525" cap="flat" cmpd="sng" algn="ctr">
            <a:solidFill>
              <a:srgbClr val="FF0000"/>
            </a:solidFill>
            <a:prstDash val="solid"/>
          </a:ln>
          <a:effectLst>
            <a:outerShdw blurRad="50800" dist="38100" dir="5400000" rotWithShape="0">
              <a:srgbClr val="000000">
                <a:alpha val="35000"/>
              </a:srgbClr>
            </a:outerShdw>
          </a:effectLst>
        </p:spPr>
        <p:txBody>
          <a:bodyPr vert="horz" lIns="45720" rIns="45720">
            <a:normAutofit fontScale="25000" lnSpcReduction="20000"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29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E5B6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</a:t>
            </a: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Наш детский сад сможет обеспечить беспрепятственный доступ на территорию и в здание детского сада, сопровождение работниками детского сада посетителей и возможность самостоятельного передвижения по территории объекта.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По вопросам обеспечения доступности здания и помещений дошкольного образовательного учреждения, доступности и качества получаемых Вами услуг, а также при наличии замечаний и предложений. 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Вы можете обратиться к заведующему МБДОУ</a:t>
            </a:r>
            <a:r>
              <a:rPr kumimoji="0" lang="en-US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</a:t>
            </a:r>
            <a:r>
              <a:rPr kumimoji="0" lang="ru-RU" sz="6400" b="1" i="0" u="sng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Султановой</a:t>
            </a:r>
            <a:r>
              <a:rPr kumimoji="0" lang="ru-RU" sz="6400" b="1" i="0" u="sng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Марьям </a:t>
            </a:r>
            <a:r>
              <a:rPr kumimoji="0" lang="ru-RU" sz="6400" b="1" i="0" u="sng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Желиловне</a:t>
            </a:r>
            <a:r>
              <a:rPr kumimoji="0" lang="ru-RU" sz="6400" b="1" i="0" u="sng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_________</a:t>
            </a:r>
            <a:endParaRPr kumimoji="0" lang="ru-RU" sz="6400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Телефон</a:t>
            </a:r>
            <a:r>
              <a:rPr kumimoji="0" lang="ru-RU" sz="6400" b="1" i="0" u="sng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_8(964) 074-80-36____________________________________________________________</a:t>
            </a: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Адрес МБДОУ: _</a:t>
            </a:r>
            <a:r>
              <a:rPr kumimoji="0" lang="ru-RU" sz="6400" b="1" i="0" u="sng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с.п.Горагорск</a:t>
            </a:r>
            <a:r>
              <a:rPr kumimoji="0" lang="ru-RU" sz="6400" b="1" i="0" u="sng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6400" b="1" i="0" u="sng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ул.Новый</a:t>
            </a:r>
            <a:r>
              <a:rPr kumimoji="0" lang="ru-RU" sz="6400" b="1" i="0" u="sng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городок дом 10 а</a:t>
            </a: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____________________________	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МБДОУ Детский сад «Ласточка» </a:t>
            </a:r>
            <a:r>
              <a:rPr kumimoji="0" lang="ru-RU" sz="6400" b="1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с.п.Горагорское</a:t>
            </a: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» обучает детей по общеобразовательным программам дошкольного образования различной направленности. Детям в возрасте до семи лет оно обеспечивает воспитание, обучение, присмотр, уход и оздоровление. Инклюзивное, или включающее образование основано на том, что все дети, несмотря на свои физические, и иные особенности, включены в общую систему образования и обучаются вместе со своими сверстниками по месту жительства в массовой группе МБДОУ, учитывающей их особые образовательные потребности. Инклюзия означает полное вовлечение ребенка с ограниченными возможностями здоровья (ОВЗ) в жизнь группы.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Основной технологией при работе с детьми с ограниченными возможностями здоровья и детьми-инвалидами является психолого-педагогическое сопровождение развития личности детей с использованием игровых методов для проведения коррекции развития.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Цель работы: получение ребенком квалифицированной помощи педагога-психолога, направленной на индивидуальное развитие для успешной адаптации, реабилитации ребенка в социуме.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lang="ru-RU" sz="6400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Заключение </a:t>
            </a:r>
            <a:r>
              <a:rPr lang="ru-RU" sz="6400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ППК выдают в районном отделе образования</a:t>
            </a:r>
            <a:r>
              <a:rPr lang="ru-RU" sz="6400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Адрес: Чеченская республика, </a:t>
            </a:r>
            <a:r>
              <a:rPr kumimoji="0" lang="ru-RU" sz="6400" b="1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с.Знаменское</a:t>
            </a: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ул. Московская 5.</a:t>
            </a:r>
            <a:endParaRPr kumimoji="0" lang="ru-RU" sz="6400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56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56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2735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314"/>
    </mc:Choice>
    <mc:Fallback xmlns="">
      <p:transition spd="slow" advTm="8314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76840" y="590652"/>
            <a:ext cx="3183308" cy="570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Текст слайда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354563" y="317241"/>
            <a:ext cx="8490858" cy="5861886"/>
          </a:xfrm>
          <a:prstGeom prst="rect">
            <a:avLst/>
          </a:prstGeom>
          <a:solidFill>
            <a:srgbClr val="FF7C80"/>
          </a:solidFill>
          <a:ln w="9525" cap="flat" cmpd="sng" algn="ctr">
            <a:solidFill>
              <a:srgbClr val="FF0000"/>
            </a:solidFill>
            <a:prstDash val="solid"/>
          </a:ln>
          <a:effectLst>
            <a:outerShdw blurRad="50800" dist="38100" dir="5400000" rotWithShape="0">
              <a:srgbClr val="000000">
                <a:alpha val="35000"/>
              </a:srgbClr>
            </a:outerShdw>
          </a:effectLst>
        </p:spPr>
        <p:txBody>
          <a:bodyPr vert="horz" lIns="45720" rIns="45720">
            <a:normAutofit fontScale="25000" lnSpcReduction="20000"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29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E5B6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lang="ru-RU" sz="6400" b="1" dirty="0">
                <a:solidFill>
                  <a:srgbClr val="4E5B6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Под психологическим сопровождением подразумевается система профессиональной деятельности, куда включены взаимосвязанные компоненты направленные на создание специальных условий для активизации и коррекции развития ребенка: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 Создание социально-психологических условий для эффективного психического развития в массовой группе.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2. Систематическая психологическая помощь родителям детей-инвалидов и детей с ограниченными возможностями здоровья в виде консультирования, бесед, обсуждений.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3. Организация жизнедеятельности ребенка в группе с учетом его психических и физических возможностей.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В своей работе с детьми-инвалидами и детьми с ограниченными возможностями здоровья мы стремимся использовать технологию обеспечения социально-психологического благополучия ребенка - обеспечение эмоциональной комфортности и хорошего психологического самочувствия в процессе общения со сверстниками и взрослыми в детском саду и дома.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6400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all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МЕТОДЫ И ФОРМЫ РАБОТЫ С ДЕТЬМИ</a:t>
            </a:r>
            <a:endParaRPr kumimoji="0" lang="ru-RU" sz="6400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Arial" pitchFamily="34" charset="0"/>
              <a:buChar char="•"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6400" b="1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Сказкотерапия</a:t>
            </a: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где используется психологическая, терапевтическая, развивающая работа. Сказку может рассказывать и взрослый, и это может быть групповое рассказывание, где рассказчиками может быть и группа детей.</a:t>
            </a: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64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663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740"/>
    </mc:Choice>
    <mc:Fallback xmlns="">
      <p:transition spd="slow" advTm="874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76840" y="590652"/>
            <a:ext cx="3183308" cy="570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Текст слайда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373223" y="363580"/>
            <a:ext cx="8397553" cy="5773984"/>
          </a:xfrm>
          <a:prstGeom prst="rect">
            <a:avLst/>
          </a:prstGeom>
          <a:solidFill>
            <a:srgbClr val="FF7C80"/>
          </a:solidFill>
          <a:ln w="9525" cap="flat" cmpd="sng" algn="ctr">
            <a:solidFill>
              <a:srgbClr val="FF0000"/>
            </a:solidFill>
            <a:prstDash val="solid"/>
          </a:ln>
          <a:effectLst>
            <a:outerShdw blurRad="50800" dist="38100" dir="5400000" rotWithShape="0">
              <a:srgbClr val="000000">
                <a:alpha val="35000"/>
              </a:srgbClr>
            </a:outerShdw>
          </a:effectLst>
        </p:spPr>
        <p:txBody>
          <a:bodyPr vert="horz" lIns="45720" rIns="45720">
            <a:normAutofit fontScale="25000" lnSpcReduction="20000"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29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Arial" pitchFamily="34" charset="0"/>
              <a:buChar char="•"/>
              <a:tabLst/>
              <a:defRPr/>
            </a:pPr>
            <a:endParaRPr kumimoji="0" lang="ru-RU" sz="6600" b="0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Arial" pitchFamily="34" charset="0"/>
              <a:buChar char="•"/>
              <a:tabLst/>
              <a:defRPr/>
            </a:pPr>
            <a:r>
              <a:rPr kumimoji="0" lang="ru-RU" sz="6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E5B6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 </a:t>
            </a:r>
            <a:r>
              <a:rPr kumimoji="0" lang="ru-RU" sz="7200" b="1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Игротерапия</a:t>
            </a:r>
            <a:r>
              <a:rPr kumimoji="0" lang="ru-RU" sz="72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- занятия могут быть организованы не заметно для ребенка, посредством включения педагога в процесс игровой деятельности. Игра - это наиболее естественная форма жизнедеятельности ребенка. В процессе игры формируется активное взаимодействие ребенка с окружающим миром, развиваются его интеллектуальные, эмоционально-волевые, нравственные качества, формируется его личность в целом. Сюжетно-ролевые игры способствуют коррекции самооценки ребенка, формированию у него позитивных отношений со сверстниками и взрослыми. Основной задачей игр-драматизаций также является коррекция эмоциональной сферы ребенка.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Arial" pitchFamily="34" charset="0"/>
              <a:buChar char="•"/>
              <a:tabLst/>
              <a:defRPr/>
            </a:pPr>
            <a:r>
              <a:rPr kumimoji="0" lang="ru-RU" sz="72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Релаксация - в зависимости от состояния ребенка используется спокойная классическая музыка, звуки природы, наблюдение за животными, использование сухого бассейна.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Arial" pitchFamily="34" charset="0"/>
              <a:buChar char="•"/>
              <a:tabLst/>
              <a:defRPr/>
            </a:pPr>
            <a:r>
              <a:rPr kumimoji="0" lang="ru-RU" sz="72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Песочная терапия - занятия проводятся с применением центра песка и воды.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Arial" pitchFamily="34" charset="0"/>
              <a:buChar char="•"/>
              <a:tabLst/>
              <a:defRPr/>
            </a:pPr>
            <a:r>
              <a:rPr kumimoji="0" lang="ru-RU" sz="72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7200" b="1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Психогимнастика</a:t>
            </a:r>
            <a:r>
              <a:rPr kumimoji="0" lang="ru-RU" sz="72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- включает в себя ритмику, пантомиму, игры на снятие напряжения, развитие эмоционально-личностной сферы. Игры «Мое настроение», «Веселый - грустный».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Arial" pitchFamily="34" charset="0"/>
              <a:buChar char="•"/>
              <a:tabLst/>
              <a:defRPr/>
            </a:pPr>
            <a:r>
              <a:rPr kumimoji="0" lang="ru-RU" sz="72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Арт-терапия - это форма работы, основанная на изобразительном искусстве и другие формы работы с ребенком. Основная задача состоит в развитии самовыражения и самопознания ребенка. Рисунки детей не только отражают уровень умственного развития и индивидуальные личностные особенности, но и являются своеобразной проекцией личности.	</a:t>
            </a: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72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6196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236"/>
    </mc:Choice>
    <mc:Fallback xmlns="">
      <p:transition spd="slow" advTm="9236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278</TotalTime>
  <Words>44</Words>
  <Application>Microsoft Office PowerPoint</Application>
  <PresentationFormat>Экран (4:3)</PresentationFormat>
  <Paragraphs>72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Lucida Sans Unicode</vt:lpstr>
      <vt:lpstr>Tahoma</vt:lpstr>
      <vt:lpstr>Times New Roman</vt:lpstr>
      <vt:lpstr>Wingdings 3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Горяйнов</dc:creator>
  <cp:lastModifiedBy>777</cp:lastModifiedBy>
  <cp:revision>44</cp:revision>
  <dcterms:created xsi:type="dcterms:W3CDTF">2013-11-19T05:52:05Z</dcterms:created>
  <dcterms:modified xsi:type="dcterms:W3CDTF">2021-11-12T07:59:38Z</dcterms:modified>
</cp:coreProperties>
</file>